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9" autoAdjust="0"/>
    <p:restoredTop sz="94660"/>
  </p:normalViewPr>
  <p:slideViewPr>
    <p:cSldViewPr snapToGrid="0">
      <p:cViewPr>
        <p:scale>
          <a:sx n="54" d="100"/>
          <a:sy n="54" d="100"/>
        </p:scale>
        <p:origin x="272" y="3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Produktlebenszyklus Beispiel als Grafik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>
        <c:manualLayout>
          <c:layoutTarget val="inner"/>
          <c:xMode val="edge"/>
          <c:yMode val="edge"/>
          <c:x val="9.9466658464566926E-2"/>
          <c:y val="0.1172696163096939"/>
          <c:w val="0.89272084153543307"/>
          <c:h val="0.80592810002902926"/>
        </c:manualLayout>
      </c:layout>
      <c:lineChart>
        <c:grouping val="standard"/>
        <c:varyColors val="0"/>
        <c:ser>
          <c:idx val="0"/>
          <c:order val="0"/>
          <c:tx>
            <c:strRef>
              <c:f>Tabelle1!$B$1</c:f>
              <c:strCache>
                <c:ptCount val="1"/>
                <c:pt idx="0">
                  <c:v>Umsatz</c:v>
                </c:pt>
              </c:strCache>
            </c:strRef>
          </c:tx>
          <c:spPr>
            <a:ln w="22225" cap="rnd">
              <a:solidFill>
                <a:schemeClr val="accent1"/>
              </a:solidFill>
              <a:round/>
            </a:ln>
            <a:effectLst/>
          </c:spPr>
          <c:marker>
            <c:symbol val="diamond"/>
            <c:size val="6"/>
            <c:spPr>
              <a:solidFill>
                <a:schemeClr val="accent1"/>
              </a:solidFill>
              <a:ln w="9525">
                <a:solidFill>
                  <a:schemeClr val="accent1"/>
                </a:solidFill>
                <a:round/>
              </a:ln>
              <a:effectLst/>
            </c:spPr>
          </c:marker>
          <c:cat>
            <c:numRef>
              <c:f>Tabelle1!$A$2:$A$6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Tabelle1!$B$2:$B$6</c:f>
              <c:numCache>
                <c:formatCode>#,##0</c:formatCode>
                <c:ptCount val="5"/>
                <c:pt idx="0" formatCode="General">
                  <c:v>0</c:v>
                </c:pt>
                <c:pt idx="1">
                  <c:v>160000</c:v>
                </c:pt>
                <c:pt idx="2">
                  <c:v>250000</c:v>
                </c:pt>
                <c:pt idx="3">
                  <c:v>220000</c:v>
                </c:pt>
                <c:pt idx="4" formatCode="General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0-69EC-4147-B1A2-8C7BCCC57232}"/>
            </c:ext>
          </c:extLst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Gewinn</c:v>
                </c:pt>
              </c:strCache>
            </c:strRef>
          </c:tx>
          <c:spPr>
            <a:ln w="22225" cap="rnd">
              <a:solidFill>
                <a:schemeClr val="accent2"/>
              </a:solidFill>
              <a:round/>
            </a:ln>
            <a:effectLst/>
          </c:spPr>
          <c:marker>
            <c:symbol val="square"/>
            <c:size val="6"/>
            <c:spPr>
              <a:solidFill>
                <a:schemeClr val="accent2"/>
              </a:solidFill>
              <a:ln w="9525">
                <a:solidFill>
                  <a:schemeClr val="accent2"/>
                </a:solidFill>
                <a:round/>
              </a:ln>
              <a:effectLst/>
            </c:spPr>
          </c:marker>
          <c:cat>
            <c:numRef>
              <c:f>Tabelle1!$A$2:$A$6</c:f>
              <c:numCache>
                <c:formatCode>General</c:formatCode>
                <c:ptCount val="5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</c:numCache>
            </c:numRef>
          </c:cat>
          <c:val>
            <c:numRef>
              <c:f>Tabelle1!$C$2:$C$6</c:f>
              <c:numCache>
                <c:formatCode>#,##0</c:formatCode>
                <c:ptCount val="5"/>
                <c:pt idx="0">
                  <c:v>-40000</c:v>
                </c:pt>
                <c:pt idx="1">
                  <c:v>100000</c:v>
                </c:pt>
                <c:pt idx="2">
                  <c:v>180000</c:v>
                </c:pt>
                <c:pt idx="3">
                  <c:v>160000</c:v>
                </c:pt>
                <c:pt idx="4" formatCode="General">
                  <c:v>0</c:v>
                </c:pt>
              </c:numCache>
            </c:numRef>
          </c:val>
          <c:smooth val="1"/>
          <c:extLst>
            <c:ext xmlns:c16="http://schemas.microsoft.com/office/drawing/2014/chart" uri="{C3380CC4-5D6E-409C-BE32-E72D297353CC}">
              <c16:uniqueId val="{00000001-69EC-4147-B1A2-8C7BCCC5723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92110319"/>
        <c:axId val="92094095"/>
      </c:lineChart>
      <c:catAx>
        <c:axId val="9211031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Jahr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64" b="0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2094095"/>
        <c:crosses val="autoZero"/>
        <c:auto val="1"/>
        <c:lblAlgn val="ctr"/>
        <c:lblOffset val="100"/>
        <c:noMultiLvlLbl val="0"/>
      </c:catAx>
      <c:valAx>
        <c:axId val="92094095"/>
        <c:scaling>
          <c:orientation val="minMax"/>
        </c:scaling>
        <c:delete val="0"/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197" b="0" i="0" u="none" strike="noStrike" kern="1200" cap="all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de-DE" dirty="0"/>
                  <a:t>EURO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197" b="0" i="0" u="none" strike="noStrike" kern="1200" cap="all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de-DE"/>
            </a:p>
          </c:txPr>
        </c:title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9211031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9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b="0" i="0" u="none" strike="noStrike" kern="1200" baseline="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0.24018</cdr:x>
      <cdr:y>0.72902</cdr:y>
    </cdr:from>
    <cdr:to>
      <cdr:x>0.31652</cdr:x>
      <cdr:y>0.83348</cdr:y>
    </cdr:to>
    <cdr:cxnSp macro="">
      <cdr:nvCxnSpPr>
        <cdr:cNvPr id="5" name="Gerade Verbindung mit Pfeil 4">
          <a:extLst xmlns:a="http://schemas.openxmlformats.org/drawingml/2006/main">
            <a:ext uri="{FF2B5EF4-FFF2-40B4-BE49-F238E27FC236}">
              <a16:creationId xmlns:a16="http://schemas.microsoft.com/office/drawing/2014/main" id="{77F1319F-14D9-8BE4-F140-531C5891C857}"/>
            </a:ext>
          </a:extLst>
        </cdr:cNvPr>
        <cdr:cNvCxnSpPr/>
      </cdr:nvCxnSpPr>
      <cdr:spPr>
        <a:xfrm xmlns:a="http://schemas.openxmlformats.org/drawingml/2006/main" flipH="1" flipV="1">
          <a:off x="1952171" y="3950305"/>
          <a:ext cx="620486" cy="566058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0.64598</cdr:x>
      <cdr:y>0.07813</cdr:y>
    </cdr:from>
    <cdr:to>
      <cdr:x>0.83214</cdr:x>
      <cdr:y>0.18661</cdr:y>
    </cdr:to>
    <cdr:cxnSp macro="">
      <cdr:nvCxnSpPr>
        <cdr:cNvPr id="7" name="Gerade Verbindung mit Pfeil 6">
          <a:extLst xmlns:a="http://schemas.openxmlformats.org/drawingml/2006/main">
            <a:ext uri="{FF2B5EF4-FFF2-40B4-BE49-F238E27FC236}">
              <a16:creationId xmlns:a16="http://schemas.microsoft.com/office/drawing/2014/main" id="{C6C20C59-3BBC-9E02-3B1E-5F876CCAA761}"/>
            </a:ext>
          </a:extLst>
        </cdr:cNvPr>
        <cdr:cNvCxnSpPr/>
      </cdr:nvCxnSpPr>
      <cdr:spPr>
        <a:xfrm xmlns:a="http://schemas.openxmlformats.org/drawingml/2006/main" flipH="1">
          <a:off x="5250543" y="423334"/>
          <a:ext cx="1513114" cy="587829"/>
        </a:xfrm>
        <a:prstGeom xmlns:a="http://schemas.openxmlformats.org/drawingml/2006/main" prst="straightConnector1">
          <a:avLst/>
        </a:prstGeom>
        <a:ln xmlns:a="http://schemas.openxmlformats.org/drawingml/2006/main">
          <a:tailEnd type="triangle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E7B4640-1F4F-5DFD-B736-F6FD93C3AF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737CF19B-D80B-543C-D604-0DD3F958AC5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CDE0C06-9146-3705-A856-8808227D6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42C25D1-1ADB-FC74-FD52-B04F80BDE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C744CB-FC61-002D-7471-0D2DE5739A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56164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BE8A0F9-7271-77BC-F2CD-17B3B8EFAD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D8EBC888-BBA0-3409-3F95-2C6463B060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C415A73-4203-FFA8-0627-6D96034751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2DBE941-79B7-7D0A-55B8-7CA3D02E40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8014ADF4-70B2-319B-61F7-4B07620A14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37788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8C9980B3-33AC-66A3-0616-3AA4C3580C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133DCF7-7C21-0CD6-44BF-1269E2542E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9F4689C-95F6-31AE-18C1-0FB245B5F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D14F2FF-109E-A6CA-59BE-1748B4403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06C2064-A19B-F35E-B145-8F3B366D1D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01408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57F3D2E-7084-CD09-F632-923B47AF6D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AE930F7-1498-D07C-AC33-EB0CB0EE66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77DA828-4604-64D3-A70A-956A5EB3C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A550C024-429D-A705-A523-9D6C46FBF7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D19D4BA-D12A-D790-CE02-F81914483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64413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ECD54A4-2178-6248-5DD7-D26BBAE5D5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8B02224-7764-AB93-6422-3268D5B8A48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DDE6A12-6E32-0CD7-900F-2D60369064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9824194-F870-0A45-8FCE-0D3C4FFBA4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B78CDBD6-2DFB-5485-7A77-D4D2B5DF03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758300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98DF5D-9177-AA29-2130-7A22862BE6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3E3CACFD-0AFF-6E8D-FF24-D80F83720C7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C3B0FC3-6DD7-78B0-0A03-D35971FC25E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180C1D8-58F0-55C6-0970-43F6C3439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6A474982-E9DE-E2DD-D21F-3F6DA37D1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DCBC69C9-5969-ACC0-748F-B1B6456AA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84886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6D18615-240B-7A73-1764-C89B0D57DA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B7360847-7BDF-236A-506E-1601A73390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3A68F73F-23CC-4648-B575-671B4DF4F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0AAD1663-F414-A587-6CA7-4CFB23E70FE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9B9DF540-2E3A-6717-8A37-1571E5E0D1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3BF97ACC-09D8-9E25-10B0-91AE82209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36D81F9B-BE80-8700-B4E4-168165BEB9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8FD31456-BC4E-B7B8-D206-4F4FF9641D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6861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9A0303-D8EE-522D-E371-1B5039152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890CD2D1-D872-9898-CA9E-D5A849AE5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C60ACB3-5DDF-26AD-B6A9-D19FEFD7C5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9C6DADA-9777-0CCC-EEA8-F7F679B1BE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788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E499D85-A403-232E-EF25-06FD7558DE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552D154C-833E-B231-B6A0-70E7BD1964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B50FA01D-958A-644A-D88B-434763D4A6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353494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FD49F5-AAA0-359B-2E70-BBB81D88B5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A6DA435-DAFD-0144-5F7F-3AFAC025EA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D8E01222-CA0B-4ACE-02E7-C424C146546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3C77A8EA-F151-7FFA-8213-6BA6E0B00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021895-7A9B-18F1-7371-3BC476BC3A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1EE1A58-3A78-B938-5EC6-ABC1EE088D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266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C9934C-AAD9-16A4-51DF-57AD6B40AE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034A54A6-98AC-087E-2899-937438D861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728B68DE-A35C-5D62-79B5-52D77FE64A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824D9C2F-C38F-0544-3528-0535778B5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03B93E5-10FA-03A7-D70F-1D1E64068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15E794B-56F3-F9A8-E589-5781B61A79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989816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980D00E8-EAA6-33BB-D608-878AF00986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6ED1D8FC-452C-D618-F210-61CE410219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3AEDFAE-352D-F998-445E-F7801A8BEA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C1EB3-3A11-46B7-BEDF-A187EF7F4DA6}" type="datetimeFigureOut">
              <a:rPr lang="de-DE" smtClean="0"/>
              <a:t>28.11.2022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1EE6847-E08E-0BCB-97FD-B1B34B3350F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45BE343-A08D-7513-DE35-1A67701481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F1ED2C-DDCF-462A-A25B-D8C1325C8F2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5593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9" name="Diagramm 18">
            <a:extLst>
              <a:ext uri="{FF2B5EF4-FFF2-40B4-BE49-F238E27FC236}">
                <a16:creationId xmlns:a16="http://schemas.microsoft.com/office/drawing/2014/main" id="{1728CFC6-34BF-477C-90CB-E92C547987C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22358645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0" name="Textfeld 19">
            <a:extLst>
              <a:ext uri="{FF2B5EF4-FFF2-40B4-BE49-F238E27FC236}">
                <a16:creationId xmlns:a16="http://schemas.microsoft.com/office/drawing/2014/main" id="{647F471D-161C-56A0-1F8B-4F85568BB547}"/>
              </a:ext>
            </a:extLst>
          </p:cNvPr>
          <p:cNvSpPr txBox="1"/>
          <p:nvPr/>
        </p:nvSpPr>
        <p:spPr>
          <a:xfrm>
            <a:off x="4256314" y="5279572"/>
            <a:ext cx="17617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Break Even Point</a:t>
            </a:r>
          </a:p>
        </p:txBody>
      </p:sp>
      <p:sp>
        <p:nvSpPr>
          <p:cNvPr id="21" name="Textfeld 20">
            <a:extLst>
              <a:ext uri="{FF2B5EF4-FFF2-40B4-BE49-F238E27FC236}">
                <a16:creationId xmlns:a16="http://schemas.microsoft.com/office/drawing/2014/main" id="{C5A588D6-A8A3-502B-F8B5-DFC43475C967}"/>
              </a:ext>
            </a:extLst>
          </p:cNvPr>
          <p:cNvSpPr txBox="1"/>
          <p:nvPr/>
        </p:nvSpPr>
        <p:spPr>
          <a:xfrm>
            <a:off x="8675914" y="1110342"/>
            <a:ext cx="20369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>
                <a:solidFill>
                  <a:srgbClr val="FF0000"/>
                </a:solidFill>
              </a:rPr>
              <a:t>Möglicher Relaunch</a:t>
            </a:r>
          </a:p>
        </p:txBody>
      </p:sp>
    </p:spTree>
    <p:extLst>
      <p:ext uri="{BB962C8B-B14F-4D97-AF65-F5344CB8AC3E}">
        <p14:creationId xmlns:p14="http://schemas.microsoft.com/office/powerpoint/2010/main" val="4740072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</Words>
  <Application>Microsoft Office PowerPoint</Application>
  <PresentationFormat>Breitbild</PresentationFormat>
  <Paragraphs>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Pelin Mutlu</dc:creator>
  <cp:lastModifiedBy>Pelin Mutlu</cp:lastModifiedBy>
  <cp:revision>1</cp:revision>
  <dcterms:created xsi:type="dcterms:W3CDTF">2022-11-28T22:13:01Z</dcterms:created>
  <dcterms:modified xsi:type="dcterms:W3CDTF">2022-11-28T22:13:31Z</dcterms:modified>
</cp:coreProperties>
</file>